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rgbClr val="85BB6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jp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9C9"/>
                </a:solidFill>
              </a:rPr>
              <a:t>Numismatics</a:t>
            </a:r>
            <a:endParaRPr>
              <a:solidFill>
                <a:srgbClr val="E8E9C9"/>
              </a:solidFill>
            </a:endParaRPr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390525" y="2789096"/>
            <a:ext cx="8222100" cy="20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E3E3C"/>
                </a:solidFill>
              </a:rPr>
              <a:t>The History of Money</a:t>
            </a:r>
            <a:endParaRPr sz="2000">
              <a:solidFill>
                <a:srgbClr val="3E3E3C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E3E3C"/>
                </a:solidFill>
              </a:rPr>
              <a:t>JavaScript Group Project</a:t>
            </a:r>
            <a:endParaRPr sz="2000">
              <a:solidFill>
                <a:srgbClr val="3E3E3C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E3E3C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E3E3C"/>
                </a:solidFill>
              </a:rPr>
              <a:t>By </a:t>
            </a:r>
            <a:r>
              <a:rPr lang="en">
                <a:solidFill>
                  <a:srgbClr val="3E3E3C"/>
                </a:solidFill>
              </a:rPr>
              <a:t>Balazs Kertesz, </a:t>
            </a:r>
            <a:r>
              <a:rPr lang="en">
                <a:solidFill>
                  <a:srgbClr val="3E3E3C"/>
                </a:solidFill>
              </a:rPr>
              <a:t>Aileen Laverty,</a:t>
            </a:r>
            <a:endParaRPr>
              <a:solidFill>
                <a:srgbClr val="3E3E3C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E3E3C"/>
                </a:solidFill>
              </a:rPr>
              <a:t>Ryan Mackay and </a:t>
            </a:r>
            <a:r>
              <a:rPr lang="en">
                <a:solidFill>
                  <a:srgbClr val="3E3E3C"/>
                </a:solidFill>
              </a:rPr>
              <a:t>Joe Manuel</a:t>
            </a:r>
            <a:endParaRPr>
              <a:solidFill>
                <a:srgbClr val="3E3E3C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E3E3C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E3E3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9C9"/>
                </a:solidFill>
              </a:rPr>
              <a:t>HighCharts &amp; Gold Price API:</a:t>
            </a:r>
            <a:endParaRPr>
              <a:solidFill>
                <a:srgbClr val="E8E9C9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9C9"/>
                </a:solidFill>
              </a:rPr>
              <a:t>Gold tracker</a:t>
            </a:r>
            <a:endParaRPr>
              <a:solidFill>
                <a:srgbClr val="E8E9C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E8E9C9"/>
                </a:solidFill>
              </a:rPr>
              <a:t>Why Look at Historical Gold Prices?</a:t>
            </a:r>
            <a:endParaRPr sz="2400">
              <a:solidFill>
                <a:srgbClr val="E8E9C9"/>
              </a:solidFill>
            </a:endParaRP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0" l="0" r="0" t="10666"/>
          <a:stretch/>
        </p:blipFill>
        <p:spPr>
          <a:xfrm>
            <a:off x="135250" y="970197"/>
            <a:ext cx="8826601" cy="3878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/>
        </p:nvSpPr>
        <p:spPr>
          <a:xfrm>
            <a:off x="106800" y="125725"/>
            <a:ext cx="75933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8E9C9"/>
                </a:solidFill>
              </a:rPr>
              <a:t>The Coding Journey … The API… (conundrum)</a:t>
            </a:r>
            <a:endParaRPr sz="1800">
              <a:solidFill>
                <a:srgbClr val="E8E9C9"/>
              </a:solidFill>
            </a:endParaRP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32360" l="0" r="74605" t="10210"/>
          <a:stretch/>
        </p:blipFill>
        <p:spPr>
          <a:xfrm>
            <a:off x="258075" y="792000"/>
            <a:ext cx="2650727" cy="374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4">
            <a:alphaModFix/>
          </a:blip>
          <a:srcRect b="0" l="0" r="66377" t="10770"/>
          <a:stretch/>
        </p:blipFill>
        <p:spPr>
          <a:xfrm>
            <a:off x="3061200" y="792000"/>
            <a:ext cx="2571725" cy="426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9125" y="832025"/>
            <a:ext cx="3341825" cy="333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b="0" l="0" r="1989" t="11150"/>
          <a:stretch/>
        </p:blipFill>
        <p:spPr>
          <a:xfrm>
            <a:off x="2689650" y="738700"/>
            <a:ext cx="6356524" cy="43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106800" y="125725"/>
            <a:ext cx="75105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8E9C9"/>
                </a:solidFill>
              </a:rPr>
              <a:t>The Coding Journey … The API… (conundrum)</a:t>
            </a:r>
            <a:endParaRPr sz="1800">
              <a:solidFill>
                <a:srgbClr val="E8E9C9"/>
              </a:solidFill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0" y="724500"/>
            <a:ext cx="2546400" cy="4419000"/>
          </a:xfrm>
          <a:prstGeom prst="rect">
            <a:avLst/>
          </a:prstGeom>
          <a:solidFill>
            <a:srgbClr val="85BB6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809" y="1880125"/>
            <a:ext cx="213477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205800" y="1095675"/>
            <a:ext cx="2056500" cy="531900"/>
          </a:xfrm>
          <a:prstGeom prst="rect">
            <a:avLst/>
          </a:prstGeom>
          <a:solidFill>
            <a:srgbClr val="85BB6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8E9C9"/>
                </a:solidFill>
              </a:rPr>
              <a:t>What???? (Sian)</a:t>
            </a:r>
            <a:endParaRPr sz="1800">
              <a:solidFill>
                <a:srgbClr val="E8E9C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0" l="0" r="7321" t="0"/>
          <a:stretch/>
        </p:blipFill>
        <p:spPr>
          <a:xfrm>
            <a:off x="2292775" y="743125"/>
            <a:ext cx="6736252" cy="434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106800" y="120700"/>
            <a:ext cx="85569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8E9C9"/>
                </a:solidFill>
              </a:rPr>
              <a:t>The Coding Journey … The Libraries: HighCharts</a:t>
            </a:r>
            <a:endParaRPr sz="1800">
              <a:solidFill>
                <a:srgbClr val="E8E9C9"/>
              </a:solidFill>
            </a:endParaRPr>
          </a:p>
        </p:txBody>
      </p:sp>
      <p:sp>
        <p:nvSpPr>
          <p:cNvPr id="170" name="Shape 170"/>
          <p:cNvSpPr txBox="1"/>
          <p:nvPr>
            <p:ph idx="4294967295" type="body"/>
          </p:nvPr>
        </p:nvSpPr>
        <p:spPr>
          <a:xfrm>
            <a:off x="0" y="692400"/>
            <a:ext cx="2232000" cy="4400400"/>
          </a:xfrm>
          <a:prstGeom prst="rect">
            <a:avLst/>
          </a:prstGeom>
          <a:solidFill>
            <a:srgbClr val="85BB65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9C9"/>
                </a:solidFill>
              </a:rPr>
              <a:t>Why HighCharts?</a:t>
            </a:r>
            <a:endParaRPr>
              <a:solidFill>
                <a:srgbClr val="E8E9C9"/>
              </a:solidFill>
            </a:endParaRPr>
          </a:p>
          <a:p>
            <a:pPr indent="0" lvl="0" marL="0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E8E9C9"/>
                </a:solidFill>
              </a:rPr>
              <a:t>Highcharts was released in 2009. Highcharts is a charting library written in pure JavaScript, offering an easy way of adding interactive charts to your web site or web application</a:t>
            </a:r>
            <a:endParaRPr i="1" sz="1600">
              <a:solidFill>
                <a:srgbClr val="E8E9C9"/>
              </a:solidFill>
            </a:endParaRPr>
          </a:p>
          <a:p>
            <a:pPr indent="0" lvl="0" marL="0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i="1"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/>
        </p:nvSpPr>
        <p:spPr>
          <a:xfrm>
            <a:off x="106800" y="44500"/>
            <a:ext cx="85569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8E9C9"/>
                </a:solidFill>
              </a:rPr>
              <a:t>The Coding Journey … The Libraries: HighCharts: Dynamic with API data...</a:t>
            </a:r>
            <a:endParaRPr sz="1800">
              <a:solidFill>
                <a:srgbClr val="E8E9C9"/>
              </a:solidFill>
            </a:endParaRPr>
          </a:p>
        </p:txBody>
      </p:sp>
      <p:pic>
        <p:nvPicPr>
          <p:cNvPr id="176" name="Shape 176"/>
          <p:cNvPicPr preferRelativeResize="0"/>
          <p:nvPr/>
        </p:nvPicPr>
        <p:blipFill rotWithShape="1">
          <a:blip r:embed="rId3">
            <a:alphaModFix/>
          </a:blip>
          <a:srcRect b="0" l="0" r="19639" t="0"/>
          <a:stretch/>
        </p:blipFill>
        <p:spPr>
          <a:xfrm>
            <a:off x="2181175" y="730450"/>
            <a:ext cx="6908951" cy="433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Shape 177"/>
          <p:cNvSpPr txBox="1"/>
          <p:nvPr/>
        </p:nvSpPr>
        <p:spPr>
          <a:xfrm>
            <a:off x="9925" y="743500"/>
            <a:ext cx="2130600" cy="4399800"/>
          </a:xfrm>
          <a:prstGeom prst="rect">
            <a:avLst/>
          </a:prstGeom>
          <a:solidFill>
            <a:srgbClr val="85BB6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>
            <p:ph idx="4294967295" type="body"/>
          </p:nvPr>
        </p:nvSpPr>
        <p:spPr>
          <a:xfrm>
            <a:off x="106800" y="816325"/>
            <a:ext cx="2033700" cy="35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9C9"/>
                </a:solidFill>
              </a:rPr>
              <a:t>Modular approach:</a:t>
            </a:r>
            <a:endParaRPr>
              <a:solidFill>
                <a:srgbClr val="E8E9C9"/>
              </a:solidFill>
            </a:endParaRPr>
          </a:p>
          <a:p>
            <a:pPr indent="0" lvl="0" marL="0" rtl="0" algn="ctr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E8E9C9"/>
                </a:solidFill>
              </a:rPr>
              <a:t>One Model and one View file, requiring the HighCharts library</a:t>
            </a:r>
            <a:endParaRPr i="1">
              <a:solidFill>
                <a:srgbClr val="E8E9C9"/>
              </a:solidFill>
            </a:endParaRPr>
          </a:p>
          <a:p>
            <a:pPr indent="0" lvl="0" marL="0" rtl="0" algn="ctr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 i="1"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9C9"/>
                </a:solidFill>
              </a:rPr>
              <a:t>Leaflet</a:t>
            </a:r>
            <a:r>
              <a:rPr lang="en">
                <a:solidFill>
                  <a:srgbClr val="E8E9C9"/>
                </a:solidFill>
              </a:rPr>
              <a:t>:</a:t>
            </a:r>
            <a:endParaRPr>
              <a:solidFill>
                <a:srgbClr val="E8E9C9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9C9"/>
                </a:solidFill>
              </a:rPr>
              <a:t>Mapping</a:t>
            </a:r>
            <a:endParaRPr>
              <a:solidFill>
                <a:srgbClr val="E8E9C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9C9"/>
                </a:solidFill>
              </a:rPr>
              <a:t>Leafletjs maps</a:t>
            </a:r>
            <a:endParaRPr>
              <a:solidFill>
                <a:srgbClr val="E8E9C9"/>
              </a:solidFill>
            </a:endParaRP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E8E9C9"/>
                </a:solidFill>
                <a:latin typeface="Arial"/>
                <a:ea typeface="Arial"/>
                <a:cs typeface="Arial"/>
                <a:sym typeface="Arial"/>
              </a:rPr>
              <a:t>Leaflet is an open-source JavaScript library for mobile-friendly interactive maps, it provides all standard map functionality such as zooming in/out, placing markers, circles, polygons etc.</a:t>
            </a:r>
            <a:endParaRPr sz="1800">
              <a:solidFill>
                <a:srgbClr val="E8E9C9"/>
              </a:solidFill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3050" y="444500"/>
            <a:ext cx="5406722" cy="2318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3476950" y="84800"/>
            <a:ext cx="69060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Attempt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226075" y="191825"/>
            <a:ext cx="2808000" cy="8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9C9"/>
                </a:solidFill>
              </a:rPr>
              <a:t>What didn’t work and how I fixed it</a:t>
            </a:r>
            <a:endParaRPr>
              <a:solidFill>
                <a:srgbClr val="E8E9C9"/>
              </a:solidFill>
            </a:endParaRP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226075" y="1311200"/>
            <a:ext cx="2808000" cy="37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8E9C9"/>
                </a:solidFill>
              </a:rPr>
              <a:t>Attempting to get the mapbox tile layers to display on the map →</a:t>
            </a:r>
            <a:endParaRPr sz="1800">
              <a:solidFill>
                <a:srgbClr val="E8E9C9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8E9C9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8E9C9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E8E9C9"/>
                </a:solidFill>
              </a:rPr>
              <a:t>Turned out to be simpler to use the provided open street maps tile layer --&gt;</a:t>
            </a:r>
            <a:br>
              <a:rPr lang="en" sz="1800">
                <a:solidFill>
                  <a:srgbClr val="E8E9C9"/>
                </a:solidFill>
              </a:rPr>
            </a:br>
            <a:endParaRPr sz="1800">
              <a:solidFill>
                <a:srgbClr val="E8E9C9"/>
              </a:solidFill>
            </a:endParaRPr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875" y="810825"/>
            <a:ext cx="5805126" cy="239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875" y="3829800"/>
            <a:ext cx="5805125" cy="5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9C9"/>
                </a:solidFill>
              </a:rPr>
              <a:t>The result	</a:t>
            </a:r>
            <a:endParaRPr>
              <a:solidFill>
                <a:srgbClr val="E8E9C9"/>
              </a:solidFill>
            </a:endParaRP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E8E9C9"/>
                </a:solidFill>
              </a:rPr>
              <a:t>Map renders at the correct point and places the marker</a:t>
            </a:r>
            <a:endParaRPr sz="1800">
              <a:solidFill>
                <a:srgbClr val="E8E9C9"/>
              </a:solidFill>
            </a:endParaRP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150" y="1465800"/>
            <a:ext cx="5709647" cy="22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rgbClr val="E8E9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D857"/>
                </a:solidFill>
              </a:rPr>
              <a:t>The team</a:t>
            </a:r>
            <a:endParaRPr>
              <a:solidFill>
                <a:srgbClr val="22D857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i="1" lang="en" sz="1600">
                <a:solidFill>
                  <a:srgbClr val="22D857"/>
                </a:solidFill>
              </a:rPr>
              <a:t>Put together by a ‘random’ selector, the perfect way to build the best team</a:t>
            </a:r>
            <a:endParaRPr i="1" sz="1600">
              <a:solidFill>
                <a:srgbClr val="22D857"/>
              </a:solidFill>
            </a:endParaRPr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 b="13498" l="0" r="0" t="13498"/>
          <a:stretch/>
        </p:blipFill>
        <p:spPr>
          <a:xfrm>
            <a:off x="2638668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 rotWithShape="1">
          <a:blip r:embed="rId4">
            <a:alphaModFix/>
          </a:blip>
          <a:srcRect b="0" l="228" r="219" t="0"/>
          <a:stretch/>
        </p:blipFill>
        <p:spPr>
          <a:xfrm>
            <a:off x="4856629" y="1363008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>
            <p:ph idx="4294967295" type="title"/>
          </p:nvPr>
        </p:nvSpPr>
        <p:spPr>
          <a:xfrm>
            <a:off x="231725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E3E3C"/>
                </a:solidFill>
              </a:rPr>
              <a:t>Aileen</a:t>
            </a:r>
            <a:endParaRPr sz="1800">
              <a:solidFill>
                <a:srgbClr val="3E3E3C"/>
              </a:solidFill>
            </a:endParaRPr>
          </a:p>
        </p:txBody>
      </p:sp>
      <p:sp>
        <p:nvSpPr>
          <p:cNvPr id="78" name="Shape 78"/>
          <p:cNvSpPr txBox="1"/>
          <p:nvPr>
            <p:ph idx="4294967295" type="body"/>
          </p:nvPr>
        </p:nvSpPr>
        <p:spPr>
          <a:xfrm>
            <a:off x="231725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3E3E3C"/>
                </a:solidFill>
              </a:rPr>
              <a:t>She has made a career out of spending other </a:t>
            </a:r>
            <a:r>
              <a:rPr lang="en" sz="1400">
                <a:solidFill>
                  <a:srgbClr val="3E3E3C"/>
                </a:solidFill>
              </a:rPr>
              <a:t>people's</a:t>
            </a:r>
            <a:r>
              <a:rPr lang="en" sz="1400">
                <a:solidFill>
                  <a:srgbClr val="3E3E3C"/>
                </a:solidFill>
              </a:rPr>
              <a:t> money, time to put it to good use!</a:t>
            </a:r>
            <a:endParaRPr sz="1400">
              <a:solidFill>
                <a:srgbClr val="3E3E3C"/>
              </a:solidFill>
            </a:endParaRPr>
          </a:p>
        </p:txBody>
      </p:sp>
      <p:sp>
        <p:nvSpPr>
          <p:cNvPr id="79" name="Shape 79"/>
          <p:cNvSpPr txBox="1"/>
          <p:nvPr>
            <p:ph idx="4294967295" type="title"/>
          </p:nvPr>
        </p:nvSpPr>
        <p:spPr>
          <a:xfrm>
            <a:off x="2449668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E3E3C"/>
                </a:solidFill>
              </a:rPr>
              <a:t>Balazs</a:t>
            </a:r>
            <a:endParaRPr sz="1800">
              <a:solidFill>
                <a:srgbClr val="3E3E3C"/>
              </a:solidFill>
            </a:endParaRPr>
          </a:p>
        </p:txBody>
      </p:sp>
      <p:sp>
        <p:nvSpPr>
          <p:cNvPr id="80" name="Shape 80"/>
          <p:cNvSpPr txBox="1"/>
          <p:nvPr>
            <p:ph idx="4294967295" type="title"/>
          </p:nvPr>
        </p:nvSpPr>
        <p:spPr>
          <a:xfrm>
            <a:off x="4667629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E3E3C"/>
                </a:solidFill>
              </a:rPr>
              <a:t>Joe</a:t>
            </a:r>
            <a:endParaRPr sz="1800">
              <a:solidFill>
                <a:srgbClr val="3E3E3C"/>
              </a:solidFill>
            </a:endParaRPr>
          </a:p>
        </p:txBody>
      </p:sp>
      <p:sp>
        <p:nvSpPr>
          <p:cNvPr id="81" name="Shape 81"/>
          <p:cNvSpPr txBox="1"/>
          <p:nvPr>
            <p:ph idx="4294967295" type="body"/>
          </p:nvPr>
        </p:nvSpPr>
        <p:spPr>
          <a:xfrm>
            <a:off x="2449668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3E3E3C"/>
                </a:solidFill>
              </a:rPr>
              <a:t>He hates people, he hates group work, this was never going to be easy was it?</a:t>
            </a:r>
            <a:endParaRPr sz="1400">
              <a:solidFill>
                <a:srgbClr val="3E3E3C"/>
              </a:solidFill>
            </a:endParaRPr>
          </a:p>
        </p:txBody>
      </p:sp>
      <p:sp>
        <p:nvSpPr>
          <p:cNvPr id="82" name="Shape 82"/>
          <p:cNvSpPr txBox="1"/>
          <p:nvPr>
            <p:ph idx="4294967295" type="body"/>
          </p:nvPr>
        </p:nvSpPr>
        <p:spPr>
          <a:xfrm>
            <a:off x="4667629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3E3E3C"/>
                </a:solidFill>
              </a:rPr>
              <a:t>Money? Graphs? why would he not want to make some graphs about money?!</a:t>
            </a:r>
            <a:endParaRPr sz="1400">
              <a:solidFill>
                <a:srgbClr val="3E3E3C"/>
              </a:solidFill>
            </a:endParaRPr>
          </a:p>
        </p:txBody>
      </p:sp>
      <p:pic>
        <p:nvPicPr>
          <p:cNvPr id="83" name="Shape 83"/>
          <p:cNvPicPr preferRelativeResize="0"/>
          <p:nvPr/>
        </p:nvPicPr>
        <p:blipFill rotWithShape="1">
          <a:blip r:embed="rId5">
            <a:alphaModFix/>
          </a:blip>
          <a:srcRect b="21875" l="0" r="0" t="21875"/>
          <a:stretch/>
        </p:blipFill>
        <p:spPr>
          <a:xfrm>
            <a:off x="707459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" name="Shape 84"/>
          <p:cNvSpPr txBox="1"/>
          <p:nvPr>
            <p:ph idx="4294967295" type="title"/>
          </p:nvPr>
        </p:nvSpPr>
        <p:spPr>
          <a:xfrm>
            <a:off x="6885590" y="3047794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E3E3C"/>
                </a:solidFill>
              </a:rPr>
              <a:t>Ryan</a:t>
            </a:r>
            <a:endParaRPr sz="1800">
              <a:solidFill>
                <a:srgbClr val="3E3E3C"/>
              </a:solidFill>
            </a:endParaRPr>
          </a:p>
        </p:txBody>
      </p:sp>
      <p:sp>
        <p:nvSpPr>
          <p:cNvPr id="85" name="Shape 85"/>
          <p:cNvSpPr txBox="1"/>
          <p:nvPr>
            <p:ph idx="4294967295" type="body"/>
          </p:nvPr>
        </p:nvSpPr>
        <p:spPr>
          <a:xfrm>
            <a:off x="6885590" y="3572413"/>
            <a:ext cx="20223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3E3E3C"/>
                </a:solidFill>
              </a:rPr>
              <a:t>He’s a history buff at heart, and was able to get to grips with leaflet to help map it out! </a:t>
            </a:r>
            <a:endParaRPr sz="1400">
              <a:solidFill>
                <a:srgbClr val="3E3E3C"/>
              </a:solidFill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6">
            <a:alphaModFix/>
          </a:blip>
          <a:srcRect b="1978" l="0" r="0" t="1978"/>
          <a:stretch/>
        </p:blipFill>
        <p:spPr>
          <a:xfrm>
            <a:off x="352668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9C9"/>
                </a:solidFill>
              </a:rPr>
              <a:t>Timeline</a:t>
            </a:r>
            <a:endParaRPr>
              <a:solidFill>
                <a:srgbClr val="E8E9C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226078" y="14246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9C9"/>
                </a:solidFill>
              </a:rPr>
              <a:t>Expectation Vs Reality</a:t>
            </a:r>
            <a:endParaRPr>
              <a:solidFill>
                <a:srgbClr val="E8E9C9"/>
              </a:solidFill>
            </a:endParaRP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078" y="152400"/>
            <a:ext cx="545179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erhead shot of young people sitting on a boardwalk" id="224" name="Shape 224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>
            <p:ph type="title"/>
          </p:nvPr>
        </p:nvSpPr>
        <p:spPr>
          <a:xfrm>
            <a:off x="448925" y="526350"/>
            <a:ext cx="5688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E8E9C9"/>
                </a:solidFill>
              </a:rPr>
              <a:t>How did we do it</a:t>
            </a:r>
            <a:r>
              <a:rPr b="1" lang="en" sz="3600">
                <a:solidFill>
                  <a:srgbClr val="E8E9C9"/>
                </a:solidFill>
              </a:rPr>
              <a:t>?</a:t>
            </a:r>
            <a:endParaRPr b="1" sz="3600">
              <a:solidFill>
                <a:srgbClr val="E8E9C9"/>
              </a:solidFill>
            </a:endParaRPr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3600">
                <a:solidFill>
                  <a:srgbClr val="E8E9C9"/>
                </a:solidFill>
              </a:rPr>
              <a:t>Time to review the code</a:t>
            </a:r>
            <a:endParaRPr sz="3600">
              <a:solidFill>
                <a:srgbClr val="E8E9C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490250" y="488250"/>
            <a:ext cx="8281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learned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least favourite part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favourite part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8E9C9"/>
                </a:solidFill>
              </a:rPr>
              <a:t>Any questions?</a:t>
            </a:r>
            <a:endParaRPr sz="4800">
              <a:solidFill>
                <a:srgbClr val="E8E9C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8E9C9"/>
                </a:solidFill>
              </a:rPr>
              <a:t>Mission statement: </a:t>
            </a:r>
            <a:r>
              <a:rPr lang="en" sz="4800">
                <a:solidFill>
                  <a:srgbClr val="E8E9C9"/>
                </a:solidFill>
              </a:rPr>
              <a:t>Helping young people learn about money</a:t>
            </a:r>
            <a:endParaRPr sz="4800">
              <a:solidFill>
                <a:srgbClr val="E8E9C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9C9"/>
                </a:solidFill>
              </a:rPr>
              <a:t>Educational App Brief</a:t>
            </a:r>
            <a:endParaRPr>
              <a:solidFill>
                <a:srgbClr val="E8E9C9"/>
              </a:solidFill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62000" y="1658825"/>
            <a:ext cx="8821500" cy="32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E3E3C"/>
                </a:solidFill>
              </a:rPr>
              <a:t>The BBC are looking to improve their online offering of financial education content by developing an interactive apps that display information on the history of money in a fun and interesting way. The app will look at the 'History of Money', and will present an interactive timeline with clickable content. Facts and events will be displayed in a chronological order, additional information will be presented when items are clicked on.</a:t>
            </a:r>
            <a:endParaRPr>
              <a:solidFill>
                <a:srgbClr val="3E3E3C"/>
              </a:solidFill>
            </a:endParaRPr>
          </a:p>
          <a:p>
            <a:pPr indent="190500" lvl="0" marL="0" marR="38100" rtl="0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E3E3C"/>
                </a:solidFill>
              </a:rPr>
              <a:t>MVP</a:t>
            </a:r>
            <a:endParaRPr b="1" sz="1700">
              <a:solidFill>
                <a:srgbClr val="3E3E3C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E3E3C"/>
              </a:buClr>
              <a:buSzPts val="1400"/>
              <a:buChar char="●"/>
            </a:pPr>
            <a:r>
              <a:rPr lang="en">
                <a:solidFill>
                  <a:srgbClr val="3E3E3C"/>
                </a:solidFill>
              </a:rPr>
              <a:t>Display some information about the history of money in an interesting way</a:t>
            </a:r>
            <a:endParaRPr>
              <a:solidFill>
                <a:srgbClr val="3E3E3C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C"/>
              </a:buClr>
              <a:buSzPts val="1400"/>
              <a:buChar char="●"/>
            </a:pPr>
            <a:r>
              <a:rPr lang="en">
                <a:solidFill>
                  <a:srgbClr val="3E3E3C"/>
                </a:solidFill>
              </a:rPr>
              <a:t>Clickable content will provide interactivity that enables a user to move through different sections</a:t>
            </a:r>
            <a:endParaRPr>
              <a:solidFill>
                <a:srgbClr val="3E3E3C"/>
              </a:solidFill>
            </a:endParaRPr>
          </a:p>
          <a:p>
            <a:pPr indent="190500" lvl="0" marL="0" marR="38100" rtl="0"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3E3E3C"/>
                </a:solidFill>
              </a:rPr>
              <a:t>Examples of further features</a:t>
            </a:r>
            <a:endParaRPr b="1" sz="1700">
              <a:solidFill>
                <a:srgbClr val="3E3E3C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E3E3C"/>
              </a:buClr>
              <a:buSzPts val="1200"/>
              <a:buChar char="●"/>
            </a:pPr>
            <a:r>
              <a:rPr lang="en" sz="1200">
                <a:solidFill>
                  <a:srgbClr val="3E3E3C"/>
                </a:solidFill>
              </a:rPr>
              <a:t>Bring in data using an API or create your own</a:t>
            </a:r>
            <a:endParaRPr sz="1200">
              <a:solidFill>
                <a:srgbClr val="3E3E3C"/>
              </a:solidFill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E3E3C"/>
              </a:buClr>
              <a:buSzPts val="1200"/>
              <a:buChar char="●"/>
            </a:pPr>
            <a:r>
              <a:rPr lang="en" sz="1200">
                <a:solidFill>
                  <a:srgbClr val="3E3E3C"/>
                </a:solidFill>
              </a:rPr>
              <a:t>Charts to track the change in value of items over time</a:t>
            </a:r>
            <a:endParaRPr sz="1200">
              <a:solidFill>
                <a:srgbClr val="3E3E3C"/>
              </a:solidFill>
            </a:endParaRPr>
          </a:p>
          <a:p>
            <a:pPr indent="0" lvl="0" marL="0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9C9"/>
                </a:solidFill>
              </a:rPr>
              <a:t>Planning -Field Trip!!</a:t>
            </a:r>
            <a:endParaRPr>
              <a:solidFill>
                <a:srgbClr val="E8E9C9"/>
              </a:solidFill>
            </a:endParaRP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825" y="1912750"/>
            <a:ext cx="3999897" cy="299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900" y="134325"/>
            <a:ext cx="3758348" cy="2818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306151" y="2311695"/>
            <a:ext cx="2229399" cy="2972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9C9"/>
                </a:solidFill>
              </a:rPr>
              <a:t>Planning</a:t>
            </a:r>
            <a:endParaRPr>
              <a:solidFill>
                <a:srgbClr val="E8E9C9"/>
              </a:solidFill>
            </a:endParaRP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5" y="-21950"/>
            <a:ext cx="9144000" cy="462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9C9"/>
                </a:solidFill>
              </a:rPr>
              <a:t>Planning -Wireframe</a:t>
            </a:r>
            <a:endParaRPr>
              <a:solidFill>
                <a:srgbClr val="E8E9C9"/>
              </a:solidFill>
            </a:endParaRP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3">
            <a:alphaModFix/>
          </a:blip>
          <a:srcRect b="0" l="2508" r="-1284" t="1787"/>
          <a:stretch/>
        </p:blipFill>
        <p:spPr>
          <a:xfrm>
            <a:off x="1580825" y="712925"/>
            <a:ext cx="5848049" cy="444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25" name="Shape 125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9C9"/>
                </a:solidFill>
              </a:rPr>
              <a:t>The solution</a:t>
            </a:r>
            <a:endParaRPr>
              <a:solidFill>
                <a:srgbClr val="E8E9C9"/>
              </a:solidFill>
            </a:endParaRPr>
          </a:p>
        </p:txBody>
      </p:sp>
      <p:sp>
        <p:nvSpPr>
          <p:cNvPr id="127" name="Shape 1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E8E9C9"/>
                </a:solidFill>
              </a:rPr>
              <a:t>An interactive scrollable timeline, with additional information, maps and charts.</a:t>
            </a:r>
            <a:endParaRPr sz="3000">
              <a:solidFill>
                <a:srgbClr val="E8E9C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from the side of a hand pushing a knob on an audio mixer" id="132" name="Shape 132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8E9C9"/>
                </a:solidFill>
              </a:rPr>
              <a:t>The solution</a:t>
            </a:r>
            <a:endParaRPr>
              <a:solidFill>
                <a:srgbClr val="E8E9C9"/>
              </a:solidFill>
            </a:endParaRPr>
          </a:p>
        </p:txBody>
      </p:sp>
      <p:sp>
        <p:nvSpPr>
          <p:cNvPr id="134" name="Shape 134"/>
          <p:cNvSpPr txBox="1"/>
          <p:nvPr>
            <p:ph idx="2" type="body"/>
          </p:nvPr>
        </p:nvSpPr>
        <p:spPr>
          <a:xfrm>
            <a:off x="4939500" y="8766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E8E9C9"/>
                </a:solidFill>
              </a:rPr>
              <a:t>Let’s take a look at the app in action...</a:t>
            </a:r>
            <a:endParaRPr sz="3000">
              <a:solidFill>
                <a:srgbClr val="E8E9C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